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113" d="100"/>
          <a:sy n="113" d="100"/>
        </p:scale>
        <p:origin x="51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446534" y="3085765"/>
            <a:ext cx="11262866" cy="330480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81191" y="1020431"/>
            <a:ext cx="10993549" cy="1475013"/>
          </a:xfrm>
          <a:effectLst/>
        </p:spPr>
        <p:txBody>
          <a:bodyPr anchor="b">
            <a:normAutofit/>
          </a:bodyPr>
          <a:lstStyle>
            <a:lvl1pPr>
              <a:defRPr sz="36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81194" y="2495445"/>
            <a:ext cx="10993546" cy="590321"/>
          </a:xfrm>
        </p:spPr>
        <p:txBody>
          <a:bodyPr anchor="t">
            <a:normAutofit/>
          </a:bodyPr>
          <a:lstStyle>
            <a:lvl1pPr marL="0" indent="0" algn="l">
              <a:buNone/>
              <a:defRPr sz="1600" cap="all">
                <a:solidFill>
                  <a:schemeClr val="accent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05951" y="5956137"/>
            <a:ext cx="284480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81192" y="5951811"/>
            <a:ext cx="691721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16440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>
            <a:lvl1pPr algn="l">
              <a:defRPr/>
            </a:lvl1pPr>
            <a:lvl2pPr algn="l">
              <a:defRPr/>
            </a:lvl2pPr>
            <a:lvl3pPr algn="l">
              <a:defRPr/>
            </a:lvl3pPr>
            <a:lvl4pPr algn="l">
              <a:defRPr/>
            </a:lvl4pPr>
            <a:lvl5pPr algn="l">
              <a:defRPr/>
            </a:lvl5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8839201" y="599725"/>
            <a:ext cx="2906817" cy="5816950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1" y="675726"/>
            <a:ext cx="2004164" cy="5183073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774923" y="675726"/>
            <a:ext cx="7896279" cy="5183073"/>
          </a:xfrm>
        </p:spPr>
        <p:txBody>
          <a:bodyPr vert="eaVert" anchor="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993673" y="5956137"/>
            <a:ext cx="1328141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774923" y="5951811"/>
            <a:ext cx="7896279" cy="365125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446615" y="5956137"/>
            <a:ext cx="1164195" cy="365125"/>
          </a:xfrm>
        </p:spPr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286" y="614407"/>
            <a:ext cx="11309338" cy="1189298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1013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36783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558300" y="5956137"/>
            <a:ext cx="1052508" cy="365125"/>
          </a:xfrm>
        </p:spPr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7817" y="5141974"/>
            <a:ext cx="11290860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3043910"/>
            <a:ext cx="11029615" cy="1497507"/>
          </a:xfrm>
        </p:spPr>
        <p:txBody>
          <a:bodyPr anchor="b">
            <a:normAutofit/>
          </a:bodyPr>
          <a:lstStyle>
            <a:lvl1pPr algn="l">
              <a:defRPr sz="3600" b="0" cap="all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4541417"/>
            <a:ext cx="11029615" cy="600556"/>
          </a:xfrm>
        </p:spPr>
        <p:txBody>
          <a:bodyPr anchor="t">
            <a:normAutofit/>
          </a:bodyPr>
          <a:lstStyle>
            <a:lvl1pPr marL="0" indent="0" algn="l">
              <a:buNone/>
              <a:defRPr sz="1800" cap="all">
                <a:solidFill>
                  <a:schemeClr val="accent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81193" y="2228003"/>
            <a:ext cx="5422390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88417" y="2228003"/>
            <a:ext cx="5422392" cy="363304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>
            <a:spLocks noChangeAspect="1"/>
          </p:cNvSpPr>
          <p:nvPr/>
        </p:nvSpPr>
        <p:spPr>
          <a:xfrm>
            <a:off x="445982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581193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7219" y="2250892"/>
            <a:ext cx="5087075" cy="536005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1194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523735" y="2250892"/>
            <a:ext cx="5087073" cy="553373"/>
          </a:xfrm>
        </p:spPr>
        <p:txBody>
          <a:bodyPr anchor="b">
            <a:noAutofit/>
          </a:bodyPr>
          <a:lstStyle>
            <a:lvl1pPr marL="0" indent="0">
              <a:buNone/>
              <a:defRPr sz="2200" b="0">
                <a:solidFill>
                  <a:schemeClr val="accent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709" y="2926052"/>
            <a:ext cx="5393100" cy="2934999"/>
          </a:xfrm>
        </p:spPr>
        <p:txBody>
          <a:bodyPr anchor="t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2/17/2024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440683" y="606554"/>
            <a:ext cx="11300036" cy="125882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Title 1"/>
          <p:cNvSpPr>
            <a:spLocks noGrp="1"/>
          </p:cNvSpPr>
          <p:nvPr>
            <p:ph type="title"/>
          </p:nvPr>
        </p:nvSpPr>
        <p:spPr>
          <a:xfrm>
            <a:off x="575894" y="729658"/>
            <a:ext cx="11029616" cy="988332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2/17/2024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2/17/2024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>
            <a:spLocks noChangeAspect="1"/>
          </p:cNvSpPr>
          <p:nvPr/>
        </p:nvSpPr>
        <p:spPr>
          <a:xfrm>
            <a:off x="447817" y="5141973"/>
            <a:ext cx="11298200" cy="1274702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2" y="5262296"/>
            <a:ext cx="4909445" cy="689514"/>
          </a:xfrm>
        </p:spPr>
        <p:txBody>
          <a:bodyPr anchor="ctr"/>
          <a:lstStyle>
            <a:lvl1pPr algn="l">
              <a:defRPr sz="2000" b="0"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7816" y="601200"/>
            <a:ext cx="11292840" cy="4204800"/>
          </a:xfrm>
        </p:spPr>
        <p:txBody>
          <a:bodyPr anchor="ctr">
            <a:normAutofit/>
          </a:bodyPr>
          <a:lstStyle>
            <a:lvl1pPr>
              <a:defRPr sz="2000">
                <a:solidFill>
                  <a:schemeClr val="tx2"/>
                </a:solidFill>
              </a:defRPr>
            </a:lvl1pPr>
            <a:lvl2pPr>
              <a:defRPr sz="1800">
                <a:solidFill>
                  <a:schemeClr val="tx2"/>
                </a:solidFill>
              </a:defRPr>
            </a:lvl2pPr>
            <a:lvl3pPr>
              <a:defRPr sz="1600">
                <a:solidFill>
                  <a:schemeClr val="tx2"/>
                </a:solidFill>
              </a:defRPr>
            </a:lvl3pPr>
            <a:lvl4pPr>
              <a:defRPr sz="1400">
                <a:solidFill>
                  <a:schemeClr val="tx2"/>
                </a:solidFill>
              </a:defRPr>
            </a:lvl4pPr>
            <a:lvl5pPr>
              <a:defRPr sz="1400">
                <a:solidFill>
                  <a:schemeClr val="tx2"/>
                </a:solidFill>
              </a:defRPr>
            </a:lvl5pPr>
            <a:lvl6pPr>
              <a:defRPr sz="1400">
                <a:solidFill>
                  <a:schemeClr val="tx2"/>
                </a:solidFill>
              </a:defRPr>
            </a:lvl6pPr>
            <a:lvl7pPr>
              <a:defRPr sz="1400">
                <a:solidFill>
                  <a:schemeClr val="tx2"/>
                </a:solidFill>
              </a:defRPr>
            </a:lvl7pPr>
            <a:lvl8pPr>
              <a:defRPr sz="1400">
                <a:solidFill>
                  <a:schemeClr val="tx2"/>
                </a:solidFill>
              </a:defRPr>
            </a:lvl8pPr>
            <a:lvl9pPr>
              <a:defRPr sz="1400">
                <a:solidFill>
                  <a:schemeClr val="tx2"/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740823" y="5262296"/>
            <a:ext cx="5869987" cy="689515"/>
          </a:xfrm>
        </p:spPr>
        <p:txBody>
          <a:bodyPr anchor="ctr">
            <a:normAutofit/>
          </a:bodyPr>
          <a:lstStyle>
            <a:lvl1pPr marL="0" indent="0" algn="r">
              <a:buNone/>
              <a:defRPr sz="1100">
                <a:solidFill>
                  <a:schemeClr val="bg1"/>
                </a:solidFill>
              </a:defRPr>
            </a:lvl1pPr>
            <a:lvl2pPr marL="457200" indent="0">
              <a:buNone/>
              <a:defRPr sz="11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accent1">
                    <a:lumMod val="75000"/>
                    <a:lumOff val="25000"/>
                  </a:schemeClr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1193" y="4693389"/>
            <a:ext cx="11029616" cy="566738"/>
          </a:xfrm>
        </p:spPr>
        <p:txBody>
          <a:bodyPr anchor="b">
            <a:normAutofit/>
          </a:bodyPr>
          <a:lstStyle>
            <a:lvl1pPr algn="l">
              <a:defRPr sz="2400" b="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47817" y="599725"/>
            <a:ext cx="11290859" cy="3557252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81192" y="5260127"/>
            <a:ext cx="11029617" cy="598671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2/17/2024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81192" y="705124"/>
            <a:ext cx="11029616" cy="1189554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81192" y="2336003"/>
            <a:ext cx="11029616" cy="352279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05951" y="5956137"/>
            <a:ext cx="28447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2/17/2024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81192" y="5951811"/>
            <a:ext cx="69172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 cap="all">
                <a:solidFill>
                  <a:schemeClr val="accent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58300" y="5956137"/>
            <a:ext cx="105251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2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446534" y="457200"/>
            <a:ext cx="3703320" cy="94997"/>
          </a:xfrm>
          <a:prstGeom prst="rect">
            <a:avLst/>
          </a:prstGeom>
          <a:solidFill>
            <a:schemeClr val="accent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Rectangle 9"/>
          <p:cNvSpPr/>
          <p:nvPr/>
        </p:nvSpPr>
        <p:spPr>
          <a:xfrm>
            <a:off x="8042147" y="453643"/>
            <a:ext cx="3703320" cy="98554"/>
          </a:xfrm>
          <a:prstGeom prst="rect">
            <a:avLst/>
          </a:prstGeom>
          <a:solidFill>
            <a:schemeClr val="accent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1" name="Rectangle 10"/>
          <p:cNvSpPr/>
          <p:nvPr/>
        </p:nvSpPr>
        <p:spPr>
          <a:xfrm>
            <a:off x="4241830" y="457200"/>
            <a:ext cx="3703320" cy="91440"/>
          </a:xfrm>
          <a:prstGeom prst="rect">
            <a:avLst/>
          </a:prstGeom>
          <a:solidFill>
            <a:schemeClr val="accent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1" latinLnBrk="0" hangingPunct="1">
        <a:spcBef>
          <a:spcPct val="0"/>
        </a:spcBef>
        <a:buNone/>
        <a:defRPr sz="2800" b="0" kern="1200" cap="all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06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800" kern="1200">
          <a:solidFill>
            <a:schemeClr val="tx2"/>
          </a:solidFill>
          <a:latin typeface="+mn-lt"/>
          <a:ea typeface="+mn-ea"/>
          <a:cs typeface="+mn-cs"/>
        </a:defRPr>
      </a:lvl1pPr>
      <a:lvl2pPr marL="630000" indent="-306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600" kern="1200">
          <a:solidFill>
            <a:schemeClr val="tx2"/>
          </a:solidFill>
          <a:latin typeface="+mn-lt"/>
          <a:ea typeface="+mn-ea"/>
          <a:cs typeface="+mn-cs"/>
        </a:defRPr>
      </a:lvl2pPr>
      <a:lvl3pPr marL="900000" indent="-270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400" kern="1200">
          <a:solidFill>
            <a:schemeClr val="tx2"/>
          </a:solidFill>
          <a:latin typeface="+mn-lt"/>
          <a:ea typeface="+mn-ea"/>
          <a:cs typeface="+mn-cs"/>
        </a:defRPr>
      </a:lvl3pPr>
      <a:lvl4pPr marL="124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4pPr>
      <a:lvl5pPr marL="1602000" indent="-2340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5pPr>
      <a:lvl6pPr marL="19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22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5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800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accent2"/>
        </a:buClr>
        <a:buSzPct val="92000"/>
        <a:buFont typeface="Wingdings 2" panose="05020102010507070707" pitchFamily="18" charset="2"/>
        <a:buChar char="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A182D001-AD47-40EA-B3FC-50CD612180E8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Лекция </a:t>
            </a:r>
            <a:r>
              <a:rPr lang="ru-RU" dirty="0">
                <a:solidFill>
                  <a:srgbClr val="FFC000"/>
                </a:solidFill>
              </a:rPr>
              <a:t>6</a:t>
            </a:r>
          </a:p>
        </p:txBody>
      </p:sp>
      <p:sp>
        <p:nvSpPr>
          <p:cNvPr id="3" name="Подзаголовок 2">
            <a:extLst>
              <a:ext uri="{FF2B5EF4-FFF2-40B4-BE49-F238E27FC236}">
                <a16:creationId xmlns:a16="http://schemas.microsoft.com/office/drawing/2014/main" id="{8B5A2674-7CF9-44BE-991C-79FB49C2CBD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599227" y="4976178"/>
            <a:ext cx="10993546" cy="590321"/>
          </a:xfrm>
        </p:spPr>
        <p:txBody>
          <a:bodyPr/>
          <a:lstStyle/>
          <a:p>
            <a:pPr algn="r"/>
            <a:r>
              <a:rPr lang="ru-RU" sz="1800" b="0" i="0" u="none" strike="noStrike" baseline="0" dirty="0">
                <a:solidFill>
                  <a:srgbClr val="FFC000"/>
                </a:solidFill>
                <a:latin typeface="Times New Roman" panose="02020603050405020304" pitchFamily="18" charset="0"/>
              </a:rPr>
              <a:t>Управление и настройка резервных копий ОС Windows 11</a:t>
            </a:r>
          </a:p>
          <a:p>
            <a:pPr algn="r"/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079935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EC6E0FBD-D0B8-48D7-85E2-574785A1B1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55711"/>
          </a:xfrm>
        </p:spPr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Резервное копирование данных</a:t>
            </a:r>
            <a:endParaRPr lang="ru-RU" dirty="0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D3234846-52E4-48E4-BFB2-E5E4B1E9E5F4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906209" y="2454911"/>
            <a:ext cx="8379581" cy="31161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86889932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FD7BFDA9-1A7C-478B-90A7-50CA2B5B770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957311"/>
          </a:xfrm>
        </p:spPr>
        <p:txBody>
          <a:bodyPr/>
          <a:lstStyle/>
          <a:p>
            <a:pPr algn="ctr"/>
            <a:r>
              <a:rPr lang="ru-RU" dirty="0" err="1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OneDrive</a:t>
            </a:r>
            <a:endParaRPr lang="ru-RU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AA0D8BC4-8AC2-486A-B86A-099741A9660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Использование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OneDrive</a:t>
            </a: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для резервного копирования в облако</a:t>
            </a:r>
          </a:p>
          <a:p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OneDrive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— это облачное хранилище от Microsoft, которое позволяет легко создавать резервные копии ваших файлов и доступ к ним с любого устройства.</a:t>
            </a:r>
          </a:p>
          <a:p>
            <a:pPr>
              <a:buFont typeface="+mj-lt"/>
              <a:buAutoNum type="arabicPeriod"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Активируйте </a:t>
            </a:r>
            <a:r>
              <a:rPr lang="ru-RU" b="1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OneDrive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вашем компьютере. Если вы используете учетную запись Microsoft для входа в Windows 11,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OneDrive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скорее всего, уже активирован.</a:t>
            </a:r>
          </a:p>
          <a:p>
            <a:pPr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Переместите важные файлы и папки в папку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OneDrive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на вашем компьютере. Они будут автоматически синхронизироваться с облачным хранилищем.</a:t>
            </a:r>
          </a:p>
          <a:p>
            <a:pPr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Вы можете управлять настройками синхронизации через приложение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OneDrive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выбирая, какие папки синхронизировать с вашим ПК.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41815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46B868FD-5F97-4761-8381-5638203261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64177"/>
          </a:xfrm>
        </p:spPr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Настройка восстановления системы</a:t>
            </a:r>
            <a:endParaRPr lang="ru-RU" dirty="0">
              <a:solidFill>
                <a:srgbClr val="FFC000"/>
              </a:solidFill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424E2AD9-3C62-4286-852D-CD37C85D08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7"/>
            <a:ext cx="11029615" cy="1731104"/>
          </a:xfrm>
        </p:spPr>
        <p:txBody>
          <a:bodyPr>
            <a:normAutofit/>
          </a:bodyPr>
          <a:lstStyle/>
          <a:p>
            <a:r>
              <a:rPr lang="ru-RU" sz="2000" dirty="0"/>
              <a:t>Создание точки восстановления в Windows 11 — это процесс, который позволяет сохранить состояние системных файлов, настроек реестра, программ и драйверов на определённый момент времени. Это может быть полезно для восстановления системы в случае возникновения проблем после установки нового программного обеспечения или обновлений.</a:t>
            </a:r>
          </a:p>
        </p:txBody>
      </p:sp>
    </p:spTree>
    <p:extLst>
      <p:ext uri="{BB962C8B-B14F-4D97-AF65-F5344CB8AC3E}">
        <p14:creationId xmlns:p14="http://schemas.microsoft.com/office/powerpoint/2010/main" val="2808698819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BAE5AD10-02AC-45CE-B6EA-58E1F48AF59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81111"/>
          </a:xfrm>
        </p:spPr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Настройка восстановления системы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38D7C23F-E0F0-451E-917A-30382C08067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1913468"/>
            <a:ext cx="11029615" cy="473286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Вот как можно создать точку восстановления в Windows 11:</a:t>
            </a:r>
          </a:p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Шаг 1: Открытие системы защиты</a:t>
            </a:r>
          </a:p>
          <a:p>
            <a:pPr>
              <a:buFont typeface="+mj-lt"/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Введите в поиске на панели задач "Создание точки восстановления" и выберите соответствующий результат для открытия окна свойств "Системы".</a:t>
            </a:r>
          </a:p>
          <a:p>
            <a:pPr>
              <a:buFont typeface="+mj-lt"/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открывшемся окне перейдите на вкладку "Защита системы".</a:t>
            </a:r>
          </a:p>
          <a:p>
            <a:pPr marL="0" indent="0">
              <a:buNone/>
            </a:pP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Шаг 2: Проверка включения защиты</a:t>
            </a:r>
          </a:p>
          <a:p>
            <a:pPr>
              <a:buFont typeface="+mj-lt"/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разделе "Настройки защиты" проверьте, активирована ли защита для системного диска (обычно диск C:). Если напротив диска указано "Включено", защита системы активна. Если же указано "Отключено", вам нужно её включить.</a:t>
            </a:r>
          </a:p>
          <a:p>
            <a:pPr>
              <a:buFont typeface="+mj-lt"/>
              <a:buAutoNum type="arabicPeriod"/>
            </a:pP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включения защиты выберите системный диск и нажмите "Настроить". В открывшемся окне выберите "Включить систему защиты" и нажмите "ОК".</a:t>
            </a:r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9146896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280AC1C7-F25E-4565-B955-1FC4094CA75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98044"/>
          </a:xfrm>
        </p:spPr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Настройка восстановления системы</a:t>
            </a:r>
            <a:endParaRPr lang="ru-RU" dirty="0"/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1BD257E3-7A2E-4FBE-BEA4-177A6B8486CA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ru-RU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Шаг 3: Создание точки восстановления</a:t>
            </a:r>
          </a:p>
          <a:p>
            <a:pPr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После включения защиты системы нажмите "Создать" в разделе "Создание точки восстановления прямо сейчас для дисков, на которых включена система защиты".</a:t>
            </a:r>
          </a:p>
          <a:p>
            <a:pPr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Введите описание точки восстановления, чтобы легче было идентифицировать её в будущем. Например, вы можете назвать её как "До установки программы X" или датой создания. После ввода описания нажмите "Создать".</a:t>
            </a:r>
          </a:p>
          <a:p>
            <a:pPr>
              <a:buFont typeface="+mj-lt"/>
              <a:buAutoNum type="arabicPeriod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начнёт процесс создания точки восстановления. Это может занять несколько минут. По завершении вы увидите сообщение о том, что точка восстановления успешно создана.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4612827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DFE98C38-D09D-4B92-9DC1-7C85561425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914977"/>
          </a:xfrm>
        </p:spPr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Настройка восстановления системы</a:t>
            </a:r>
            <a:endParaRPr lang="ru-RU" dirty="0"/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A6A35024-8929-41C3-8D68-F9430FA94DFE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18996" y="2121958"/>
            <a:ext cx="7554008" cy="43211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0338293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093166AC-50C3-4590-A354-CFCED9D6055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931911"/>
          </a:xfrm>
        </p:spPr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</a:rPr>
              <a:t>Восстановление системы</a:t>
            </a:r>
            <a:endParaRPr lang="ru-RU" dirty="0">
              <a:solidFill>
                <a:srgbClr val="FFC000"/>
              </a:solidFill>
            </a:endParaRPr>
          </a:p>
        </p:txBody>
      </p:sp>
      <p:pic>
        <p:nvPicPr>
          <p:cNvPr id="5" name="Объект 4">
            <a:extLst>
              <a:ext uri="{FF2B5EF4-FFF2-40B4-BE49-F238E27FC236}">
                <a16:creationId xmlns:a16="http://schemas.microsoft.com/office/drawing/2014/main" id="{799CE6C4-5EFD-40B8-9587-7D97A271839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2358340" y="2181225"/>
            <a:ext cx="7475320" cy="367823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720239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692D1E9F-2EF9-4BD1-9FC7-67D4A2DD382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Резервное копирование данных</a:t>
            </a:r>
            <a:endParaRPr lang="ru-RU" dirty="0">
              <a:solidFill>
                <a:srgbClr val="FFC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C08BB7B7-3CC7-44FB-AADC-34F87985CAC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Резервное копирование данных в операционной системе Windows 11 — это критически важный процесс, который помогает защитить ваши важные файлы от потери из-за аппаратных сбоев, вирусных атак, случайного удаления или других неожиданных проблем.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Windows 11 предлагает несколько встроенных инструментов и функций для резервного копирования, включая "Историю файлов" и интеграцию с облачным хранилищем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OneDrive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</a:p>
          <a:p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Вот как вы можете использовать эти средства для создания резервных копий ваших данных.</a:t>
            </a:r>
          </a:p>
        </p:txBody>
      </p:sp>
    </p:spTree>
    <p:extLst>
      <p:ext uri="{BB962C8B-B14F-4D97-AF65-F5344CB8AC3E}">
        <p14:creationId xmlns:p14="http://schemas.microsoft.com/office/powerpoint/2010/main" val="20139530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30ECE6A2-6A04-47A2-8866-7B63CB48D4C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98044"/>
          </a:xfrm>
        </p:spPr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Резервное копирование данных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Объект 2">
            <a:extLst>
              <a:ext uri="{FF2B5EF4-FFF2-40B4-BE49-F238E27FC236}">
                <a16:creationId xmlns:a16="http://schemas.microsoft.com/office/drawing/2014/main" id="{F0C15CF6-096F-4ED7-89FC-2E3673302D4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1192" y="2180496"/>
            <a:ext cx="11029615" cy="4304971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ru-RU" b="1" dirty="0"/>
              <a:t>Использование "Истории файлов" для резервного копирования на внешний диск</a:t>
            </a:r>
          </a:p>
          <a:p>
            <a:pPr marL="0" indent="0">
              <a:buNone/>
            </a:pPr>
            <a:r>
              <a:rPr lang="ru-RU" dirty="0"/>
              <a:t>"История файлов" автоматически копирует файлы из папок, которые вы выбираете, на внешний диск или сетевое местоположение. Вот как настроить её:</a:t>
            </a:r>
          </a:p>
          <a:p>
            <a:pPr>
              <a:buFont typeface="+mj-lt"/>
              <a:buAutoNum type="arabicPeriod"/>
            </a:pPr>
            <a:r>
              <a:rPr lang="ru-RU" b="1" dirty="0"/>
              <a:t>Подключите внешний жёсткий диск</a:t>
            </a:r>
            <a:r>
              <a:rPr lang="ru-RU" dirty="0"/>
              <a:t> к вашему компьютеру. Убедитесь, что на нём достаточно свободного места.</a:t>
            </a:r>
          </a:p>
          <a:p>
            <a:pPr>
              <a:buFont typeface="+mj-lt"/>
              <a:buAutoNum type="arabicPeriod"/>
            </a:pPr>
            <a:r>
              <a:rPr lang="ru-RU" dirty="0"/>
              <a:t>Откройте </a:t>
            </a:r>
            <a:r>
              <a:rPr lang="ru-RU" b="1" dirty="0"/>
              <a:t>Настройки</a:t>
            </a:r>
            <a:r>
              <a:rPr lang="ru-RU" dirty="0"/>
              <a:t> Windows (</a:t>
            </a:r>
            <a:r>
              <a:rPr lang="ru-RU" dirty="0" err="1"/>
              <a:t>Win</a:t>
            </a:r>
            <a:r>
              <a:rPr lang="ru-RU" dirty="0"/>
              <a:t> + I), перейдите в </a:t>
            </a:r>
            <a:r>
              <a:rPr lang="ru-RU" b="1" dirty="0"/>
              <a:t>Система &gt; Память</a:t>
            </a:r>
            <a:r>
              <a:rPr lang="ru-RU" dirty="0"/>
              <a:t> и затем выберите </a:t>
            </a:r>
            <a:r>
              <a:rPr lang="ru-RU" b="1" dirty="0"/>
              <a:t>Резервное копирование параметров</a:t>
            </a:r>
            <a:r>
              <a:rPr lang="ru-RU" dirty="0"/>
              <a:t> в правой части окна.</a:t>
            </a:r>
          </a:p>
          <a:p>
            <a:pPr>
              <a:buFont typeface="+mj-lt"/>
              <a:buAutoNum type="arabicPeriod"/>
            </a:pPr>
            <a:r>
              <a:rPr lang="ru-RU" dirty="0"/>
              <a:t>В разделе "История файлов" выберите </a:t>
            </a:r>
            <a:r>
              <a:rPr lang="ru-RU" b="1" dirty="0"/>
              <a:t>Добавить диск</a:t>
            </a:r>
            <a:r>
              <a:rPr lang="ru-RU" dirty="0"/>
              <a:t>, а затем выберите ваш внешний диск из списка предложенных.</a:t>
            </a:r>
          </a:p>
          <a:p>
            <a:pPr>
              <a:buFont typeface="+mj-lt"/>
              <a:buAutoNum type="arabicPeriod"/>
            </a:pPr>
            <a:r>
              <a:rPr lang="ru-RU" dirty="0"/>
              <a:t>После добавления диска вы можете выбрать папки, которые необходимо включить в резервное копирование, а также изменить настройки, такие как частоту копирования и продолжительность хранения копий.</a:t>
            </a: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4124217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>
            <a:extLst>
              <a:ext uri="{FF2B5EF4-FFF2-40B4-BE49-F238E27FC236}">
                <a16:creationId xmlns:a16="http://schemas.microsoft.com/office/drawing/2014/main" id="{7F09B080-045D-4D5F-8D8C-D141731199C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81192" y="702156"/>
            <a:ext cx="11029616" cy="881111"/>
          </a:xfrm>
        </p:spPr>
        <p:txBody>
          <a:bodyPr/>
          <a:lstStyle/>
          <a:p>
            <a:pPr algn="ctr"/>
            <a:r>
              <a:rPr lang="kk-KZ" dirty="0">
                <a:solidFill>
                  <a:srgbClr val="FFC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Резервное копирование данных</a:t>
            </a:r>
            <a:endParaRPr lang="ru-RU" dirty="0"/>
          </a:p>
        </p:txBody>
      </p:sp>
      <p:pic>
        <p:nvPicPr>
          <p:cNvPr id="4" name="Объект 3">
            <a:extLst>
              <a:ext uri="{FF2B5EF4-FFF2-40B4-BE49-F238E27FC236}">
                <a16:creationId xmlns:a16="http://schemas.microsoft.com/office/drawing/2014/main" id="{6990C344-4699-4640-B931-8E364A33618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690326" y="2397698"/>
            <a:ext cx="9274772" cy="362210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6100391"/>
      </p:ext>
    </p:extLst>
  </p:cSld>
  <p:clrMapOvr>
    <a:masterClrMapping/>
  </p:clrMapOvr>
</p:sld>
</file>

<file path=ppt/theme/theme1.xml><?xml version="1.0" encoding="utf-8"?>
<a:theme xmlns:a="http://schemas.openxmlformats.org/drawingml/2006/main" name="Дивиденд">
  <a:themeElements>
    <a:clrScheme name="Dividend">
      <a:dk1>
        <a:sysClr val="windowText" lastClr="000000"/>
      </a:dk1>
      <a:lt1>
        <a:sysClr val="window" lastClr="FFFFFF"/>
      </a:lt1>
      <a:dk2>
        <a:srgbClr val="3D3D3D"/>
      </a:dk2>
      <a:lt2>
        <a:srgbClr val="EBEBEB"/>
      </a:lt2>
      <a:accent1>
        <a:srgbClr val="366658"/>
      </a:accent1>
      <a:accent2>
        <a:srgbClr val="8CB64A"/>
      </a:accent2>
      <a:accent3>
        <a:srgbClr val="88D5A9"/>
      </a:accent3>
      <a:accent4>
        <a:srgbClr val="969FA7"/>
      </a:accent4>
      <a:accent5>
        <a:srgbClr val="E8A844"/>
      </a:accent5>
      <a:accent6>
        <a:srgbClr val="A1561F"/>
      </a:accent6>
      <a:hlink>
        <a:srgbClr val="828282"/>
      </a:hlink>
      <a:folHlink>
        <a:srgbClr val="A5A5A5"/>
      </a:folHlink>
    </a:clrScheme>
    <a:fontScheme name="Dividend">
      <a:maj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HGｺﾞｼｯｸE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ividend">
      <a:fillStyleLst>
        <a:solidFill>
          <a:schemeClr val="phClr"/>
        </a:solidFill>
        <a:gradFill rotWithShape="1">
          <a:gsLst>
            <a:gs pos="0">
              <a:schemeClr val="phClr">
                <a:tint val="68000"/>
                <a:alpha val="90000"/>
                <a:lumMod val="100000"/>
              </a:schemeClr>
            </a:gs>
            <a:gs pos="100000">
              <a:schemeClr val="phClr">
                <a:tint val="90000"/>
                <a:lumMod val="9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98000"/>
                <a:lumMod val="110000"/>
              </a:schemeClr>
            </a:gs>
            <a:gs pos="84000">
              <a:schemeClr val="phClr">
                <a:shade val="90000"/>
                <a:lumMod val="88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>
              <a:lumMod val="90000"/>
            </a:schemeClr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55000"/>
              </a:srgbClr>
            </a:outerShdw>
          </a:effectLst>
        </a:effectStyle>
        <a:effectStyle>
          <a:effectLst>
            <a:outerShdw blurRad="88900" dist="38100" dir="504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1200000"/>
            </a:lightRig>
          </a:scene3d>
          <a:sp3d>
            <a:bevelT w="38100" h="508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88000">
              <a:schemeClr val="phClr">
                <a:shade val="94000"/>
                <a:satMod val="110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8000"/>
                <a:satMod val="110000"/>
                <a:lumMod val="8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ividend" id="{9697A71B-4AB7-4A1A-BD5B-BB2D22835B57}" vid="{4BEC0EAF-CF86-4D49-B83B-56CC62D3CFF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Дивиденд</Template>
  <TotalTime>66</TotalTime>
  <Words>595</Words>
  <Application>Microsoft Office PowerPoint</Application>
  <PresentationFormat>Широкоэкранный</PresentationFormat>
  <Paragraphs>38</Paragraphs>
  <Slides>11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11</vt:i4>
      </vt:variant>
    </vt:vector>
  </HeadingPairs>
  <TitlesOfParts>
    <vt:vector size="16" baseType="lpstr">
      <vt:lpstr>Corbel</vt:lpstr>
      <vt:lpstr>Gill Sans MT</vt:lpstr>
      <vt:lpstr>Times New Roman</vt:lpstr>
      <vt:lpstr>Wingdings 2</vt:lpstr>
      <vt:lpstr>Дивиденд</vt:lpstr>
      <vt:lpstr>Лекция 6</vt:lpstr>
      <vt:lpstr>Настройка восстановления системы</vt:lpstr>
      <vt:lpstr>Настройка восстановления системы</vt:lpstr>
      <vt:lpstr>Настройка восстановления системы</vt:lpstr>
      <vt:lpstr>Настройка восстановления системы</vt:lpstr>
      <vt:lpstr>Восстановление системы</vt:lpstr>
      <vt:lpstr>Резервное копирование данных</vt:lpstr>
      <vt:lpstr>Резервное копирование данных</vt:lpstr>
      <vt:lpstr>Резервное копирование данных</vt:lpstr>
      <vt:lpstr>Резервное копирование данных</vt:lpstr>
      <vt:lpstr>OneDrive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Лекция 6</dc:title>
  <dc:creator>Владислав Карюкин</dc:creator>
  <cp:lastModifiedBy>Владислав Карюкин</cp:lastModifiedBy>
  <cp:revision>5</cp:revision>
  <dcterms:created xsi:type="dcterms:W3CDTF">2024-02-17T17:50:37Z</dcterms:created>
  <dcterms:modified xsi:type="dcterms:W3CDTF">2024-02-17T18:57:19Z</dcterms:modified>
</cp:coreProperties>
</file>